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Georgia" panose="02040502050405020303" pitchFamily="18" charset="0"/>
      <p:regular r:id="rId18"/>
      <p:bold r:id="rId19"/>
      <p:italic r:id="rId20"/>
      <p:boldItalic r:id="rId21"/>
    </p:embeddedFont>
    <p:embeddedFont>
      <p:font typeface="Open Sans" panose="020B0606030504020204" pitchFamily="34" charset="0"/>
      <p:regular r:id="rId22"/>
      <p:bold r:id="rId23"/>
      <p:italic r:id="rId24"/>
      <p:boldItalic r:id="rId25"/>
    </p:embeddedFont>
    <p:embeddedFont>
      <p:font typeface="Roboto" panose="02000000000000000000" pitchFamily="2"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jiOtRHOeL5H/haG08/LGj9N4mb+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274"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customschemas.google.com/relationships/presentationmetadata" Target="metadata"/><Relationship Id="rId8" Type="http://schemas.openxmlformats.org/officeDocument/2006/relationships/slide" Target="slides/slide7.xml"/></Relationships>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9" name="Google Shape;99;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e8fcab9c40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e8fcab9c4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0" name="Google Shape;120;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2" name="Google Shape;132;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9" name="Google Shape;139;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3" name="Google Shape;153;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8fcab9c4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8fcab9c4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1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4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11"/>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7" name="Google Shape;17;p1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1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3"/>
        <p:cNvGrpSpPr/>
        <p:nvPr/>
      </p:nvGrpSpPr>
      <p:grpSpPr>
        <a:xfrm>
          <a:off x="0" y="0"/>
          <a:ext cx="0" cy="0"/>
          <a:chOff x="0" y="0"/>
          <a:chExt cx="0" cy="0"/>
        </a:xfrm>
      </p:grpSpPr>
      <p:sp>
        <p:nvSpPr>
          <p:cNvPr id="84" name="Google Shape;84;p2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20"/>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6" name="Google Shape;86;p2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2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2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89"/>
        <p:cNvGrpSpPr/>
        <p:nvPr/>
      </p:nvGrpSpPr>
      <p:grpSpPr>
        <a:xfrm>
          <a:off x="0" y="0"/>
          <a:ext cx="0" cy="0"/>
          <a:chOff x="0" y="0"/>
          <a:chExt cx="0" cy="0"/>
        </a:xfrm>
      </p:grpSpPr>
      <p:sp>
        <p:nvSpPr>
          <p:cNvPr id="90" name="Google Shape;90;p21"/>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1"/>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1"/>
          <p:cNvSpPr txBox="1">
            <a:spLocks noGrp="1"/>
          </p:cNvSpPr>
          <p:nvPr>
            <p:ph type="title"/>
          </p:nvPr>
        </p:nvSpPr>
        <p:spPr>
          <a:xfrm rot="5400000">
            <a:off x="7160640" y="1979039"/>
            <a:ext cx="5757421"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1"/>
          <p:cNvSpPr txBox="1">
            <a:spLocks noGrp="1"/>
          </p:cNvSpPr>
          <p:nvPr>
            <p:ph type="body" idx="1"/>
          </p:nvPr>
        </p:nvSpPr>
        <p:spPr>
          <a:xfrm rot="5400000">
            <a:off x="1826639" y="-573661"/>
            <a:ext cx="5757422"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4" name="Google Shape;94;p2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0"/>
        <p:cNvGrpSpPr/>
        <p:nvPr/>
      </p:nvGrpSpPr>
      <p:grpSpPr>
        <a:xfrm>
          <a:off x="0" y="0"/>
          <a:ext cx="0" cy="0"/>
          <a:chOff x="0" y="0"/>
          <a:chExt cx="0" cy="0"/>
        </a:xfrm>
      </p:grpSpPr>
      <p:sp>
        <p:nvSpPr>
          <p:cNvPr id="21" name="Google Shape;21;p12"/>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12"/>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12"/>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2"/>
          <p:cNvSpPr txBox="1">
            <a:spLocks noGrp="1"/>
          </p:cNvSpPr>
          <p:nvPr>
            <p:ph type="subTitle" idx="1"/>
          </p:nvPr>
        </p:nvSpPr>
        <p:spPr>
          <a:xfrm>
            <a:off x="1100051" y="4455620"/>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5" name="Google Shape;25;p1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28" name="Google Shape;28;p12"/>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29"/>
        <p:cNvGrpSpPr/>
        <p:nvPr/>
      </p:nvGrpSpPr>
      <p:grpSpPr>
        <a:xfrm>
          <a:off x="0" y="0"/>
          <a:ext cx="0" cy="0"/>
          <a:chOff x="0" y="0"/>
          <a:chExt cx="0" cy="0"/>
        </a:xfrm>
      </p:grpSpPr>
      <p:sp>
        <p:nvSpPr>
          <p:cNvPr id="30" name="Google Shape;30;p13"/>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13"/>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13"/>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3"/>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34" name="Google Shape;34;p1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1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cxnSp>
        <p:nvCxnSpPr>
          <p:cNvPr id="37" name="Google Shape;37;p13"/>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1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14"/>
          <p:cNvSpPr txBox="1">
            <a:spLocks noGrp="1"/>
          </p:cNvSpPr>
          <p:nvPr>
            <p:ph type="body" idx="1"/>
          </p:nvPr>
        </p:nvSpPr>
        <p:spPr>
          <a:xfrm>
            <a:off x="1097279"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1" name="Google Shape;41;p14"/>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2" name="Google Shape;42;p1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1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1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1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5"/>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8" name="Google Shape;48;p15"/>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9" name="Google Shape;49;p15"/>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0" name="Google Shape;50;p15"/>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1" name="Google Shape;51;p15"/>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15"/>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1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1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8" name="Google Shape;58;p1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9"/>
        <p:cNvGrpSpPr/>
        <p:nvPr/>
      </p:nvGrpSpPr>
      <p:grpSpPr>
        <a:xfrm>
          <a:off x="0" y="0"/>
          <a:ext cx="0" cy="0"/>
          <a:chOff x="0" y="0"/>
          <a:chExt cx="0" cy="0"/>
        </a:xfrm>
      </p:grpSpPr>
      <p:sp>
        <p:nvSpPr>
          <p:cNvPr id="60" name="Google Shape;60;p17"/>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7"/>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1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1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5"/>
        <p:cNvGrpSpPr/>
        <p:nvPr/>
      </p:nvGrpSpPr>
      <p:grpSpPr>
        <a:xfrm>
          <a:off x="0" y="0"/>
          <a:ext cx="0" cy="0"/>
          <a:chOff x="0" y="0"/>
          <a:chExt cx="0" cy="0"/>
        </a:xfrm>
      </p:grpSpPr>
      <p:sp>
        <p:nvSpPr>
          <p:cNvPr id="66" name="Google Shape;66;p18"/>
          <p:cNvSpPr/>
          <p:nvPr/>
        </p:nvSpPr>
        <p:spPr>
          <a:xfrm>
            <a:off x="16" y="0"/>
            <a:ext cx="4050791"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8"/>
          <p:cNvSpPr/>
          <p:nvPr/>
        </p:nvSpPr>
        <p:spPr>
          <a:xfrm>
            <a:off x="4040071" y="0"/>
            <a:ext cx="64008"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8"/>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8"/>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0" name="Google Shape;70;p18"/>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1" name="Google Shape;71;p18"/>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8"/>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50">
                <a:solidFill>
                  <a:schemeClr val="dk2"/>
                </a:solidFill>
                <a:latin typeface="Calibri"/>
                <a:ea typeface="Calibri"/>
                <a:cs typeface="Calibri"/>
                <a:sym typeface="Calibri"/>
              </a:defRPr>
            </a:lvl1pPr>
            <a:lvl2pPr marL="0" lvl="1" indent="0" algn="r">
              <a:spcBef>
                <a:spcPts val="0"/>
              </a:spcBef>
              <a:buNone/>
              <a:defRPr sz="1050">
                <a:solidFill>
                  <a:schemeClr val="dk2"/>
                </a:solidFill>
                <a:latin typeface="Calibri"/>
                <a:ea typeface="Calibri"/>
                <a:cs typeface="Calibri"/>
                <a:sym typeface="Calibri"/>
              </a:defRPr>
            </a:lvl2pPr>
            <a:lvl3pPr marL="0" lvl="2" indent="0" algn="r">
              <a:spcBef>
                <a:spcPts val="0"/>
              </a:spcBef>
              <a:buNone/>
              <a:defRPr sz="1050">
                <a:solidFill>
                  <a:schemeClr val="dk2"/>
                </a:solidFill>
                <a:latin typeface="Calibri"/>
                <a:ea typeface="Calibri"/>
                <a:cs typeface="Calibri"/>
                <a:sym typeface="Calibri"/>
              </a:defRPr>
            </a:lvl3pPr>
            <a:lvl4pPr marL="0" lvl="3" indent="0" algn="r">
              <a:spcBef>
                <a:spcPts val="0"/>
              </a:spcBef>
              <a:buNone/>
              <a:defRPr sz="1050">
                <a:solidFill>
                  <a:schemeClr val="dk2"/>
                </a:solidFill>
                <a:latin typeface="Calibri"/>
                <a:ea typeface="Calibri"/>
                <a:cs typeface="Calibri"/>
                <a:sym typeface="Calibri"/>
              </a:defRPr>
            </a:lvl4pPr>
            <a:lvl5pPr marL="0" lvl="4" indent="0" algn="r">
              <a:spcBef>
                <a:spcPts val="0"/>
              </a:spcBef>
              <a:buNone/>
              <a:defRPr sz="1050">
                <a:solidFill>
                  <a:schemeClr val="dk2"/>
                </a:solidFill>
                <a:latin typeface="Calibri"/>
                <a:ea typeface="Calibri"/>
                <a:cs typeface="Calibri"/>
                <a:sym typeface="Calibri"/>
              </a:defRPr>
            </a:lvl5pPr>
            <a:lvl6pPr marL="0" lvl="5" indent="0" algn="r">
              <a:spcBef>
                <a:spcPts val="0"/>
              </a:spcBef>
              <a:buNone/>
              <a:defRPr sz="1050">
                <a:solidFill>
                  <a:schemeClr val="dk2"/>
                </a:solidFill>
                <a:latin typeface="Calibri"/>
                <a:ea typeface="Calibri"/>
                <a:cs typeface="Calibri"/>
                <a:sym typeface="Calibri"/>
              </a:defRPr>
            </a:lvl6pPr>
            <a:lvl7pPr marL="0" lvl="6" indent="0" algn="r">
              <a:spcBef>
                <a:spcPts val="0"/>
              </a:spcBef>
              <a:buNone/>
              <a:defRPr sz="1050">
                <a:solidFill>
                  <a:schemeClr val="dk2"/>
                </a:solidFill>
                <a:latin typeface="Calibri"/>
                <a:ea typeface="Calibri"/>
                <a:cs typeface="Calibri"/>
                <a:sym typeface="Calibri"/>
              </a:defRPr>
            </a:lvl7pPr>
            <a:lvl8pPr marL="0" lvl="7" indent="0" algn="r">
              <a:spcBef>
                <a:spcPts val="0"/>
              </a:spcBef>
              <a:buNone/>
              <a:defRPr sz="1050">
                <a:solidFill>
                  <a:schemeClr val="dk2"/>
                </a:solidFill>
                <a:latin typeface="Calibri"/>
                <a:ea typeface="Calibri"/>
                <a:cs typeface="Calibri"/>
                <a:sym typeface="Calibri"/>
              </a:defRPr>
            </a:lvl8pPr>
            <a:lvl9pPr marL="0" lvl="8" indent="0" algn="r">
              <a:spcBef>
                <a:spcPts val="0"/>
              </a:spcBef>
              <a:buNone/>
              <a:defRPr sz="1050">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4"/>
        <p:cNvGrpSpPr/>
        <p:nvPr/>
      </p:nvGrpSpPr>
      <p:grpSpPr>
        <a:xfrm>
          <a:off x="0" y="0"/>
          <a:ext cx="0" cy="0"/>
          <a:chOff x="0" y="0"/>
          <a:chExt cx="0" cy="0"/>
        </a:xfrm>
      </p:grpSpPr>
      <p:sp>
        <p:nvSpPr>
          <p:cNvPr id="75" name="Google Shape;75;p19"/>
          <p:cNvSpPr/>
          <p:nvPr/>
        </p:nvSpPr>
        <p:spPr>
          <a:xfrm>
            <a:off x="0" y="4953000"/>
            <a:ext cx="12188825" cy="190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9"/>
          <p:cNvSpPr/>
          <p:nvPr/>
        </p:nvSpPr>
        <p:spPr>
          <a:xfrm>
            <a:off x="15" y="491507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9"/>
          <p:cNvSpPr txBox="1">
            <a:spLocks noGrp="1"/>
          </p:cNvSpPr>
          <p:nvPr>
            <p:ph type="title"/>
          </p:nvPr>
        </p:nvSpPr>
        <p:spPr>
          <a:xfrm>
            <a:off x="1097280" y="5074920"/>
            <a:ext cx="10113264"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8" name="Google Shape;78;p19"/>
          <p:cNvPicPr preferRelativeResize="0">
            <a:picLocks noGrp="1"/>
          </p:cNvPicPr>
          <p:nvPr>
            <p:ph type="pic" idx="2"/>
          </p:nvPr>
        </p:nvPicPr>
        <p:blipFill/>
        <p:spPr>
          <a:xfrm>
            <a:off x="15" y="0"/>
            <a:ext cx="12191985" cy="4915076"/>
          </a:xfrm>
          <a:prstGeom prst="rect">
            <a:avLst/>
          </a:prstGeom>
          <a:blipFill rotWithShape="1">
            <a:blip r:embed="rId2">
              <a:alphaModFix/>
            </a:blip>
            <a:stretch>
              <a:fillRect/>
            </a:stretch>
          </a:blipFill>
          <a:ln>
            <a:noFill/>
          </a:ln>
        </p:spPr>
      </p:pic>
      <p:sp>
        <p:nvSpPr>
          <p:cNvPr id="79" name="Google Shape;79;p19"/>
          <p:cNvSpPr txBox="1">
            <a:spLocks noGrp="1"/>
          </p:cNvSpPr>
          <p:nvPr>
            <p:ph type="body" idx="1"/>
          </p:nvPr>
        </p:nvSpPr>
        <p:spPr>
          <a:xfrm>
            <a:off x="1097280" y="5907023"/>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80" name="Google Shape;80;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p:nvPr/>
        </p:nvSpPr>
        <p:spPr>
          <a:xfrm>
            <a:off x="1" y="6400800"/>
            <a:ext cx="12192000"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10"/>
          <p:cNvSpPr/>
          <p:nvPr/>
        </p:nvSpPr>
        <p:spPr>
          <a:xfrm>
            <a:off x="0" y="6334316"/>
            <a:ext cx="12192000" cy="65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p1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 name="Google Shape;9;p10"/>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0" name="Google Shape;10;p1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rgbClr val="FFFFFF"/>
                </a:solidFill>
                <a:latin typeface="Calibri"/>
                <a:ea typeface="Calibri"/>
                <a:cs typeface="Calibri"/>
                <a:sym typeface="Calibri"/>
              </a:defRPr>
            </a:lvl1pPr>
            <a:lvl2pPr marL="0" marR="0" lvl="1" indent="0" algn="r" rtl="0">
              <a:spcBef>
                <a:spcPts val="0"/>
              </a:spcBef>
              <a:buNone/>
              <a:defRPr sz="1050" b="0" i="0" u="none" strike="noStrike" cap="none">
                <a:solidFill>
                  <a:srgbClr val="FFFFFF"/>
                </a:solidFill>
                <a:latin typeface="Calibri"/>
                <a:ea typeface="Calibri"/>
                <a:cs typeface="Calibri"/>
                <a:sym typeface="Calibri"/>
              </a:defRPr>
            </a:lvl2pPr>
            <a:lvl3pPr marL="0" marR="0" lvl="2" indent="0" algn="r" rtl="0">
              <a:spcBef>
                <a:spcPts val="0"/>
              </a:spcBef>
              <a:buNone/>
              <a:defRPr sz="1050" b="0" i="0" u="none" strike="noStrike" cap="none">
                <a:solidFill>
                  <a:srgbClr val="FFFFFF"/>
                </a:solidFill>
                <a:latin typeface="Calibri"/>
                <a:ea typeface="Calibri"/>
                <a:cs typeface="Calibri"/>
                <a:sym typeface="Calibri"/>
              </a:defRPr>
            </a:lvl3pPr>
            <a:lvl4pPr marL="0" marR="0" lvl="3" indent="0" algn="r" rtl="0">
              <a:spcBef>
                <a:spcPts val="0"/>
              </a:spcBef>
              <a:buNone/>
              <a:defRPr sz="1050" b="0" i="0" u="none" strike="noStrike" cap="none">
                <a:solidFill>
                  <a:srgbClr val="FFFFFF"/>
                </a:solidFill>
                <a:latin typeface="Calibri"/>
                <a:ea typeface="Calibri"/>
                <a:cs typeface="Calibri"/>
                <a:sym typeface="Calibri"/>
              </a:defRPr>
            </a:lvl4pPr>
            <a:lvl5pPr marL="0" marR="0" lvl="4" indent="0" algn="r" rtl="0">
              <a:spcBef>
                <a:spcPts val="0"/>
              </a:spcBef>
              <a:buNone/>
              <a:defRPr sz="1050" b="0" i="0" u="none" strike="noStrike" cap="none">
                <a:solidFill>
                  <a:srgbClr val="FFFFFF"/>
                </a:solidFill>
                <a:latin typeface="Calibri"/>
                <a:ea typeface="Calibri"/>
                <a:cs typeface="Calibri"/>
                <a:sym typeface="Calibri"/>
              </a:defRPr>
            </a:lvl5pPr>
            <a:lvl6pPr marL="0" marR="0" lvl="5" indent="0" algn="r" rtl="0">
              <a:spcBef>
                <a:spcPts val="0"/>
              </a:spcBef>
              <a:buNone/>
              <a:defRPr sz="1050" b="0" i="0" u="none" strike="noStrike" cap="none">
                <a:solidFill>
                  <a:srgbClr val="FFFFFF"/>
                </a:solidFill>
                <a:latin typeface="Calibri"/>
                <a:ea typeface="Calibri"/>
                <a:cs typeface="Calibri"/>
                <a:sym typeface="Calibri"/>
              </a:defRPr>
            </a:lvl6pPr>
            <a:lvl7pPr marL="0" marR="0" lvl="6" indent="0" algn="r" rtl="0">
              <a:spcBef>
                <a:spcPts val="0"/>
              </a:spcBef>
              <a:buNone/>
              <a:defRPr sz="1050" b="0" i="0" u="none" strike="noStrike" cap="none">
                <a:solidFill>
                  <a:srgbClr val="FFFFFF"/>
                </a:solidFill>
                <a:latin typeface="Calibri"/>
                <a:ea typeface="Calibri"/>
                <a:cs typeface="Calibri"/>
                <a:sym typeface="Calibri"/>
              </a:defRPr>
            </a:lvl7pPr>
            <a:lvl8pPr marL="0" marR="0" lvl="7" indent="0" algn="r" rtl="0">
              <a:spcBef>
                <a:spcPts val="0"/>
              </a:spcBef>
              <a:buNone/>
              <a:defRPr sz="1050" b="0" i="0" u="none" strike="noStrike" cap="none">
                <a:solidFill>
                  <a:srgbClr val="FFFFFF"/>
                </a:solidFill>
                <a:latin typeface="Calibri"/>
                <a:ea typeface="Calibri"/>
                <a:cs typeface="Calibri"/>
                <a:sym typeface="Calibri"/>
              </a:defRPr>
            </a:lvl8pPr>
            <a:lvl9pPr marL="0" marR="0" lvl="8" indent="0" algn="r" rtl="0">
              <a:spcBef>
                <a:spcPts val="0"/>
              </a:spcBef>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cxnSp>
        <p:nvCxnSpPr>
          <p:cNvPr id="13" name="Google Shape;13;p10"/>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image" Target="../media/image5.jpg"/><Relationship Id="rId7" Type="http://schemas.openxmlformats.org/officeDocument/2006/relationships/image" Target="../media/image9.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 Id="rId9" Type="http://schemas.openxmlformats.org/officeDocument/2006/relationships/image" Target="../media/image11.jp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a:spLocks noGrp="1"/>
          </p:cNvSpPr>
          <p:nvPr>
            <p:ph type="title"/>
          </p:nvPr>
        </p:nvSpPr>
        <p:spPr>
          <a:xfrm>
            <a:off x="1470992" y="209002"/>
            <a:ext cx="10058400" cy="878263"/>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800"/>
              <a:buFont typeface="Calibri"/>
              <a:buNone/>
            </a:pPr>
            <a:r>
              <a:rPr lang="en-US" b="1"/>
              <a:t>EMOTION DETECTION USING CNN</a:t>
            </a:r>
            <a:endParaRPr b="1"/>
          </a:p>
        </p:txBody>
      </p:sp>
      <p:pic>
        <p:nvPicPr>
          <p:cNvPr id="102" name="Google Shape;102;p1"/>
          <p:cNvPicPr preferRelativeResize="0"/>
          <p:nvPr/>
        </p:nvPicPr>
        <p:blipFill rotWithShape="1">
          <a:blip r:embed="rId3">
            <a:alphaModFix/>
          </a:blip>
          <a:srcRect/>
          <a:stretch/>
        </p:blipFill>
        <p:spPr>
          <a:xfrm>
            <a:off x="4037500" y="1228275"/>
            <a:ext cx="7338875" cy="4362124"/>
          </a:xfrm>
          <a:prstGeom prst="rect">
            <a:avLst/>
          </a:prstGeom>
          <a:noFill/>
          <a:ln>
            <a:noFill/>
          </a:ln>
        </p:spPr>
      </p:pic>
      <p:pic>
        <p:nvPicPr>
          <p:cNvPr id="103" name="Google Shape;103;p1"/>
          <p:cNvPicPr preferRelativeResize="0"/>
          <p:nvPr/>
        </p:nvPicPr>
        <p:blipFill rotWithShape="1">
          <a:blip r:embed="rId4">
            <a:alphaModFix/>
          </a:blip>
          <a:srcRect l="1304" t="8695" r="41425" b="21216"/>
          <a:stretch/>
        </p:blipFill>
        <p:spPr>
          <a:xfrm>
            <a:off x="5429250" y="2071700"/>
            <a:ext cx="4072876" cy="3063525"/>
          </a:xfrm>
          <a:prstGeom prst="rect">
            <a:avLst/>
          </a:prstGeom>
          <a:noFill/>
          <a:ln>
            <a:noFill/>
          </a:ln>
        </p:spPr>
      </p:pic>
      <p:sp>
        <p:nvSpPr>
          <p:cNvPr id="104" name="Google Shape;104;p1"/>
          <p:cNvSpPr txBox="1"/>
          <p:nvPr/>
        </p:nvSpPr>
        <p:spPr>
          <a:xfrm>
            <a:off x="237000" y="5331525"/>
            <a:ext cx="58008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b="1" i="1">
                <a:latin typeface="Calibri"/>
                <a:ea typeface="Calibri"/>
                <a:cs typeface="Calibri"/>
                <a:sym typeface="Calibri"/>
              </a:rPr>
              <a:t>Submitted by -</a:t>
            </a:r>
            <a:endParaRPr sz="2000" b="1" i="1">
              <a:latin typeface="Calibri"/>
              <a:ea typeface="Calibri"/>
              <a:cs typeface="Calibri"/>
              <a:sym typeface="Calibri"/>
            </a:endParaRPr>
          </a:p>
          <a:p>
            <a:pPr marL="0" lvl="0" indent="0" algn="l" rtl="0">
              <a:spcBef>
                <a:spcPts val="0"/>
              </a:spcBef>
              <a:spcAft>
                <a:spcPts val="0"/>
              </a:spcAft>
              <a:buNone/>
            </a:pPr>
            <a:r>
              <a:rPr lang="en-US" sz="2000">
                <a:latin typeface="Calibri"/>
                <a:ea typeface="Calibri"/>
                <a:cs typeface="Calibri"/>
                <a:sym typeface="Calibri"/>
              </a:rPr>
              <a:t>Mayank Choudhary (35515002818)</a:t>
            </a:r>
            <a:endParaRPr sz="2000">
              <a:latin typeface="Calibri"/>
              <a:ea typeface="Calibri"/>
              <a:cs typeface="Calibri"/>
              <a:sym typeface="Calibri"/>
            </a:endParaRPr>
          </a:p>
          <a:p>
            <a:pPr marL="0" lvl="0" indent="0" algn="l" rtl="0">
              <a:spcBef>
                <a:spcPts val="0"/>
              </a:spcBef>
              <a:spcAft>
                <a:spcPts val="0"/>
              </a:spcAft>
              <a:buNone/>
            </a:pPr>
            <a:endParaRPr sz="200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grpSp>
        <p:nvGrpSpPr>
          <p:cNvPr id="174" name="Google Shape;174;p9"/>
          <p:cNvGrpSpPr/>
          <p:nvPr/>
        </p:nvGrpSpPr>
        <p:grpSpPr>
          <a:xfrm>
            <a:off x="1042968" y="271475"/>
            <a:ext cx="10087101" cy="3129091"/>
            <a:chOff x="1539472" y="2990"/>
            <a:chExt cx="7436671" cy="4345356"/>
          </a:xfrm>
        </p:grpSpPr>
        <p:sp>
          <p:nvSpPr>
            <p:cNvPr id="175" name="Google Shape;175;p9"/>
            <p:cNvSpPr/>
            <p:nvPr/>
          </p:nvSpPr>
          <p:spPr>
            <a:xfrm rot="10800000">
              <a:off x="1983127" y="2990"/>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76" name="Google Shape;176;p9"/>
            <p:cNvSpPr txBox="1"/>
            <p:nvPr/>
          </p:nvSpPr>
          <p:spPr>
            <a:xfrm>
              <a:off x="2205150" y="215964"/>
              <a:ext cx="6525000" cy="674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a:solidFill>
                    <a:srgbClr val="FFFFFF"/>
                  </a:solidFill>
                  <a:latin typeface="Calibri"/>
                  <a:ea typeface="Calibri"/>
                  <a:cs typeface="Calibri"/>
                  <a:sym typeface="Calibri"/>
                </a:rPr>
                <a:t>Programming Language - Python 3.x</a:t>
              </a:r>
              <a:endParaRPr sz="400"/>
            </a:p>
          </p:txBody>
        </p:sp>
        <p:sp>
          <p:nvSpPr>
            <p:cNvPr id="177" name="Google Shape;177;p9"/>
            <p:cNvSpPr/>
            <p:nvPr/>
          </p:nvSpPr>
          <p:spPr>
            <a:xfrm>
              <a:off x="1539472" y="3129"/>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78" name="Google Shape;178;p9"/>
            <p:cNvSpPr/>
            <p:nvPr/>
          </p:nvSpPr>
          <p:spPr>
            <a:xfrm rot="10800000">
              <a:off x="1983127" y="1155496"/>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79" name="Google Shape;179;p9"/>
            <p:cNvSpPr txBox="1"/>
            <p:nvPr/>
          </p:nvSpPr>
          <p:spPr>
            <a:xfrm>
              <a:off x="2205143" y="1155635"/>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a:solidFill>
                    <a:srgbClr val="FFFFFF"/>
                  </a:solidFill>
                  <a:latin typeface="Calibri"/>
                  <a:ea typeface="Calibri"/>
                  <a:cs typeface="Calibri"/>
                  <a:sym typeface="Calibri"/>
                </a:rPr>
                <a:t>Convolution NN Algorithm </a:t>
              </a:r>
              <a:endParaRPr sz="400"/>
            </a:p>
          </p:txBody>
        </p:sp>
        <p:sp>
          <p:nvSpPr>
            <p:cNvPr id="180" name="Google Shape;180;p9"/>
            <p:cNvSpPr/>
            <p:nvPr/>
          </p:nvSpPr>
          <p:spPr>
            <a:xfrm>
              <a:off x="1539472" y="1155635"/>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81" name="Google Shape;181;p9"/>
            <p:cNvSpPr/>
            <p:nvPr/>
          </p:nvSpPr>
          <p:spPr>
            <a:xfrm rot="10800000">
              <a:off x="1983127" y="2308001"/>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82" name="Google Shape;182;p9"/>
            <p:cNvSpPr txBox="1"/>
            <p:nvPr/>
          </p:nvSpPr>
          <p:spPr>
            <a:xfrm>
              <a:off x="2205143" y="2308140"/>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a:solidFill>
                    <a:srgbClr val="FFFFFF"/>
                  </a:solidFill>
                  <a:latin typeface="Calibri"/>
                  <a:ea typeface="Calibri"/>
                  <a:cs typeface="Calibri"/>
                  <a:sym typeface="Calibri"/>
                </a:rPr>
                <a:t>Image Processing - Open CV, tensorflow</a:t>
              </a:r>
              <a:endParaRPr sz="400"/>
            </a:p>
          </p:txBody>
        </p:sp>
        <p:sp>
          <p:nvSpPr>
            <p:cNvPr id="183" name="Google Shape;183;p9"/>
            <p:cNvSpPr/>
            <p:nvPr/>
          </p:nvSpPr>
          <p:spPr>
            <a:xfrm>
              <a:off x="1539472" y="2308140"/>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84" name="Google Shape;184;p9"/>
            <p:cNvSpPr/>
            <p:nvPr/>
          </p:nvSpPr>
          <p:spPr>
            <a:xfrm rot="10800000">
              <a:off x="1983127" y="3460507"/>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sp>
          <p:nvSpPr>
            <p:cNvPr id="185" name="Google Shape;185;p9"/>
            <p:cNvSpPr txBox="1"/>
            <p:nvPr/>
          </p:nvSpPr>
          <p:spPr>
            <a:xfrm>
              <a:off x="2205143" y="3460646"/>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a:solidFill>
                    <a:srgbClr val="FFFFFF"/>
                  </a:solidFill>
                  <a:latin typeface="Calibri"/>
                  <a:ea typeface="Calibri"/>
                  <a:cs typeface="Calibri"/>
                  <a:sym typeface="Calibri"/>
                </a:rPr>
                <a:t>Open-source software library - Keras  </a:t>
              </a:r>
              <a:endParaRPr sz="400"/>
            </a:p>
          </p:txBody>
        </p:sp>
        <p:sp>
          <p:nvSpPr>
            <p:cNvPr id="186" name="Google Shape;186;p9"/>
            <p:cNvSpPr/>
            <p:nvPr/>
          </p:nvSpPr>
          <p:spPr>
            <a:xfrm>
              <a:off x="1539472" y="3460646"/>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p>
          </p:txBody>
        </p:sp>
      </p:grpSp>
      <p:sp>
        <p:nvSpPr>
          <p:cNvPr id="187" name="Google Shape;187;p9"/>
          <p:cNvSpPr txBox="1"/>
          <p:nvPr/>
        </p:nvSpPr>
        <p:spPr>
          <a:xfrm>
            <a:off x="1042975" y="3486225"/>
            <a:ext cx="96585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200" b="1" u="sng">
                <a:latin typeface="Calibri"/>
                <a:ea typeface="Calibri"/>
                <a:cs typeface="Calibri"/>
                <a:sym typeface="Calibri"/>
              </a:rPr>
              <a:t>REFERENCES - </a:t>
            </a:r>
            <a:endParaRPr sz="3200" b="1" u="sng">
              <a:latin typeface="Calibri"/>
              <a:ea typeface="Calibri"/>
              <a:cs typeface="Calibri"/>
              <a:sym typeface="Calibri"/>
            </a:endParaRPr>
          </a:p>
          <a:p>
            <a:pPr marL="0" lvl="0" indent="0" algn="l" rtl="0">
              <a:spcBef>
                <a:spcPts val="0"/>
              </a:spcBef>
              <a:spcAft>
                <a:spcPts val="0"/>
              </a:spcAft>
              <a:buNone/>
            </a:pPr>
            <a:endParaRPr sz="1600">
              <a:latin typeface="Calibri"/>
              <a:ea typeface="Calibri"/>
              <a:cs typeface="Calibri"/>
              <a:sym typeface="Calibri"/>
            </a:endParaRPr>
          </a:p>
          <a:p>
            <a:pPr marL="457200" lvl="0" indent="-368300" algn="l" rtl="0">
              <a:spcBef>
                <a:spcPts val="0"/>
              </a:spcBef>
              <a:spcAft>
                <a:spcPts val="0"/>
              </a:spcAft>
              <a:buSzPts val="2200"/>
              <a:buFont typeface="Calibri"/>
              <a:buChar char="●"/>
            </a:pPr>
            <a:r>
              <a:rPr lang="en-US" sz="2200">
                <a:latin typeface="Calibri"/>
                <a:ea typeface="Calibri"/>
                <a:cs typeface="Calibri"/>
                <a:sym typeface="Calibri"/>
              </a:rPr>
              <a:t>Coursera - Convolution Neural Networks</a:t>
            </a:r>
            <a:endParaRPr sz="2200">
              <a:latin typeface="Calibri"/>
              <a:ea typeface="Calibri"/>
              <a:cs typeface="Calibri"/>
              <a:sym typeface="Calibri"/>
            </a:endParaRPr>
          </a:p>
          <a:p>
            <a:pPr marL="457200" lvl="0" indent="-368300" algn="l" rtl="0">
              <a:spcBef>
                <a:spcPts val="0"/>
              </a:spcBef>
              <a:spcAft>
                <a:spcPts val="0"/>
              </a:spcAft>
              <a:buSzPts val="2200"/>
              <a:buFont typeface="Calibri"/>
              <a:buChar char="●"/>
            </a:pPr>
            <a:r>
              <a:rPr lang="en-US" sz="2200">
                <a:latin typeface="Calibri"/>
                <a:ea typeface="Calibri"/>
                <a:cs typeface="Calibri"/>
                <a:sym typeface="Calibri"/>
              </a:rPr>
              <a:t>Kaggle Kernel</a:t>
            </a:r>
            <a:endParaRPr sz="2200">
              <a:latin typeface="Calibri"/>
              <a:ea typeface="Calibri"/>
              <a:cs typeface="Calibri"/>
              <a:sym typeface="Calibri"/>
            </a:endParaRPr>
          </a:p>
          <a:p>
            <a:pPr marL="457200" lvl="0" indent="-368300" algn="l" rtl="0">
              <a:spcBef>
                <a:spcPts val="0"/>
              </a:spcBef>
              <a:spcAft>
                <a:spcPts val="0"/>
              </a:spcAft>
              <a:buSzPts val="2200"/>
              <a:buFont typeface="Calibri"/>
              <a:buChar char="●"/>
            </a:pPr>
            <a:r>
              <a:rPr lang="en-US" sz="2200">
                <a:latin typeface="Calibri"/>
                <a:ea typeface="Calibri"/>
                <a:cs typeface="Calibri"/>
                <a:sym typeface="Calibri"/>
              </a:rPr>
              <a:t>Google Images</a:t>
            </a:r>
            <a:endParaRPr sz="2200">
              <a:latin typeface="Calibri"/>
              <a:ea typeface="Calibri"/>
              <a:cs typeface="Calibri"/>
              <a:sym typeface="Calibri"/>
            </a:endParaRPr>
          </a:p>
          <a:p>
            <a:pPr marL="457200" lvl="0" indent="-368300" algn="l" rtl="0">
              <a:spcBef>
                <a:spcPts val="0"/>
              </a:spcBef>
              <a:spcAft>
                <a:spcPts val="0"/>
              </a:spcAft>
              <a:buSzPts val="2200"/>
              <a:buFont typeface="Calibri"/>
              <a:buChar char="●"/>
            </a:pPr>
            <a:r>
              <a:rPr lang="en-US" sz="2200">
                <a:latin typeface="Calibri"/>
                <a:ea typeface="Calibri"/>
                <a:cs typeface="Calibri"/>
                <a:sym typeface="Calibri"/>
              </a:rPr>
              <a:t>towarsdatascience</a:t>
            </a:r>
            <a:endParaRPr sz="2200">
              <a:latin typeface="Calibri"/>
              <a:ea typeface="Calibri"/>
              <a:cs typeface="Calibri"/>
              <a:sym typeface="Calibri"/>
            </a:endParaRPr>
          </a:p>
          <a:p>
            <a:pPr marL="457200" lvl="0" indent="-368300" algn="l" rtl="0">
              <a:spcBef>
                <a:spcPts val="0"/>
              </a:spcBef>
              <a:spcAft>
                <a:spcPts val="0"/>
              </a:spcAft>
              <a:buSzPts val="2200"/>
              <a:buFont typeface="Calibri"/>
              <a:buChar char="●"/>
            </a:pPr>
            <a:r>
              <a:rPr lang="en-US" sz="2200">
                <a:latin typeface="Calibri"/>
                <a:ea typeface="Calibri"/>
                <a:cs typeface="Calibri"/>
                <a:sym typeface="Calibri"/>
              </a:rPr>
              <a:t>github</a:t>
            </a:r>
            <a:endParaRPr sz="2200">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e8fcab9c40_0_15"/>
          <p:cNvSpPr txBox="1">
            <a:spLocks noGrp="1"/>
          </p:cNvSpPr>
          <p:nvPr>
            <p:ph type="title"/>
          </p:nvPr>
        </p:nvSpPr>
        <p:spPr>
          <a:xfrm>
            <a:off x="1066805" y="2089228"/>
            <a:ext cx="10058400" cy="1450800"/>
          </a:xfrm>
          <a:prstGeom prst="rect">
            <a:avLst/>
          </a:prstGeom>
        </p:spPr>
        <p:txBody>
          <a:bodyPr spcFirstLastPara="1" wrap="square" lIns="91425" tIns="45700" rIns="91425" bIns="45700" anchor="b" anchorCtr="0">
            <a:normAutofit/>
          </a:bodyPr>
          <a:lstStyle/>
          <a:p>
            <a:pPr marL="0" lvl="0" indent="0" algn="ctr" rtl="0">
              <a:spcBef>
                <a:spcPts val="0"/>
              </a:spcBef>
              <a:spcAft>
                <a:spcPts val="0"/>
              </a:spcAft>
              <a:buNone/>
            </a:pPr>
            <a:r>
              <a:rPr lang="en-US" sz="6900" b="1"/>
              <a:t>Thankyou</a:t>
            </a:r>
            <a:endParaRPr sz="6900" b="1"/>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
          <p:cNvSpPr txBox="1">
            <a:spLocks noGrp="1"/>
          </p:cNvSpPr>
          <p:nvPr>
            <p:ph type="title"/>
          </p:nvPr>
        </p:nvSpPr>
        <p:spPr>
          <a:xfrm>
            <a:off x="1630018" y="628510"/>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000000"/>
              </a:buClr>
              <a:buSzPts val="3200"/>
              <a:buFont typeface="Times New Roman"/>
              <a:buNone/>
            </a:pPr>
            <a:r>
              <a:rPr lang="en-US" sz="3200" b="1" i="0" u="none" strike="noStrike" cap="small">
                <a:solidFill>
                  <a:srgbClr val="000000"/>
                </a:solidFill>
                <a:latin typeface="Times New Roman"/>
                <a:ea typeface="Times New Roman"/>
                <a:cs typeface="Times New Roman"/>
                <a:sym typeface="Times New Roman"/>
              </a:rPr>
              <a:t>TABLE OF CONTENTS</a:t>
            </a:r>
            <a:br>
              <a:rPr lang="en-US" sz="3200" b="1"/>
            </a:br>
            <a:br>
              <a:rPr lang="en-US" sz="3200" b="1"/>
            </a:br>
            <a:endParaRPr sz="3200" b="1"/>
          </a:p>
        </p:txBody>
      </p:sp>
      <p:sp>
        <p:nvSpPr>
          <p:cNvPr id="110" name="Google Shape;110;p2"/>
          <p:cNvSpPr txBox="1"/>
          <p:nvPr/>
        </p:nvSpPr>
        <p:spPr>
          <a:xfrm>
            <a:off x="1099276" y="1783001"/>
            <a:ext cx="7101900" cy="39072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100" b="1" i="0" u="none" strike="noStrike" cap="none">
                <a:solidFill>
                  <a:srgbClr val="000000"/>
                </a:solidFill>
                <a:latin typeface="Times New Roman"/>
                <a:ea typeface="Times New Roman"/>
                <a:cs typeface="Times New Roman"/>
                <a:sym typeface="Times New Roman"/>
              </a:rPr>
              <a:t>1.</a:t>
            </a:r>
            <a:r>
              <a:rPr lang="en-US" sz="2100" b="0" i="0" u="none" strike="noStrike" cap="none">
                <a:solidFill>
                  <a:srgbClr val="000000"/>
                </a:solidFill>
                <a:latin typeface="Times New Roman"/>
                <a:ea typeface="Times New Roman"/>
                <a:cs typeface="Times New Roman"/>
                <a:sym typeface="Times New Roman"/>
              </a:rPr>
              <a:t> </a:t>
            </a:r>
            <a:r>
              <a:rPr lang="en-US" sz="2100" b="1" i="0" u="none" strike="noStrike" cap="none">
                <a:solidFill>
                  <a:srgbClr val="000000"/>
                </a:solidFill>
                <a:latin typeface="Times New Roman"/>
                <a:ea typeface="Times New Roman"/>
                <a:cs typeface="Times New Roman"/>
                <a:sym typeface="Times New Roman"/>
              </a:rPr>
              <a:t>Introduction </a:t>
            </a:r>
            <a:endParaRPr sz="2100" b="0" i="0" u="none" strike="noStrike" cap="none">
              <a:solidFill>
                <a:schemeClr val="dk1"/>
              </a:solidFill>
              <a:latin typeface="Calibri"/>
              <a:ea typeface="Calibri"/>
              <a:cs typeface="Calibri"/>
              <a:sym typeface="Calibri"/>
            </a:endParaRPr>
          </a:p>
          <a:p>
            <a:pPr marL="0" marR="0" lvl="0" indent="0" algn="just" rtl="0">
              <a:spcBef>
                <a:spcPts val="1300"/>
              </a:spcBef>
              <a:spcAft>
                <a:spcPts val="0"/>
              </a:spcAft>
              <a:buNone/>
            </a:pPr>
            <a:r>
              <a:rPr lang="en-US" sz="2100" b="1" i="0" u="none" strike="noStrike" cap="none">
                <a:solidFill>
                  <a:srgbClr val="000000"/>
                </a:solidFill>
                <a:latin typeface="Times New Roman"/>
                <a:ea typeface="Times New Roman"/>
                <a:cs typeface="Times New Roman"/>
                <a:sym typeface="Times New Roman"/>
              </a:rPr>
              <a:t>2.</a:t>
            </a:r>
            <a:r>
              <a:rPr lang="en-US" sz="2100" b="0" i="0" u="none" strike="noStrike" cap="none">
                <a:solidFill>
                  <a:srgbClr val="000000"/>
                </a:solidFill>
                <a:latin typeface="Times New Roman"/>
                <a:ea typeface="Times New Roman"/>
                <a:cs typeface="Times New Roman"/>
                <a:sym typeface="Times New Roman"/>
              </a:rPr>
              <a:t> </a:t>
            </a:r>
            <a:r>
              <a:rPr lang="en-US" sz="2100" b="1" i="0" u="none" strike="noStrike" cap="none">
                <a:solidFill>
                  <a:srgbClr val="000000"/>
                </a:solidFill>
                <a:latin typeface="Times New Roman"/>
                <a:ea typeface="Times New Roman"/>
                <a:cs typeface="Times New Roman"/>
                <a:sym typeface="Times New Roman"/>
              </a:rPr>
              <a:t>Literature Survey </a:t>
            </a:r>
            <a:endParaRPr sz="2100" b="0" i="0" u="none" strike="noStrike" cap="none">
              <a:solidFill>
                <a:schemeClr val="dk1"/>
              </a:solidFill>
              <a:latin typeface="Calibri"/>
              <a:ea typeface="Calibri"/>
              <a:cs typeface="Calibri"/>
              <a:sym typeface="Calibri"/>
            </a:endParaRPr>
          </a:p>
          <a:p>
            <a:pPr marL="0" marR="0" lvl="0" indent="0" algn="just" rtl="0">
              <a:spcBef>
                <a:spcPts val="2000"/>
              </a:spcBef>
              <a:spcAft>
                <a:spcPts val="0"/>
              </a:spcAft>
              <a:buNone/>
            </a:pPr>
            <a:r>
              <a:rPr lang="en-US" sz="2100" b="1" i="0" u="none" strike="noStrike" cap="none">
                <a:solidFill>
                  <a:srgbClr val="000000"/>
                </a:solidFill>
                <a:latin typeface="Times New Roman"/>
                <a:ea typeface="Times New Roman"/>
                <a:cs typeface="Times New Roman"/>
                <a:sym typeface="Times New Roman"/>
              </a:rPr>
              <a:t>3. </a:t>
            </a:r>
            <a:r>
              <a:rPr lang="en-US" sz="2100" b="1">
                <a:latin typeface="Times New Roman"/>
                <a:ea typeface="Times New Roman"/>
                <a:cs typeface="Times New Roman"/>
                <a:sym typeface="Times New Roman"/>
              </a:rPr>
              <a:t>Research Gaps</a:t>
            </a:r>
            <a:endParaRPr sz="2100" b="1" i="0" u="none" strike="noStrike" cap="none">
              <a:solidFill>
                <a:srgbClr val="000000"/>
              </a:solidFill>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a:latin typeface="Times New Roman"/>
                <a:ea typeface="Times New Roman"/>
                <a:cs typeface="Times New Roman"/>
                <a:sym typeface="Times New Roman"/>
              </a:rPr>
              <a:t>4. </a:t>
            </a:r>
            <a:r>
              <a:rPr lang="en-US" sz="2100" b="1" i="0" u="none" strike="noStrike" cap="none">
                <a:solidFill>
                  <a:srgbClr val="000000"/>
                </a:solidFill>
                <a:latin typeface="Times New Roman"/>
                <a:ea typeface="Times New Roman"/>
                <a:cs typeface="Times New Roman"/>
                <a:sym typeface="Times New Roman"/>
              </a:rPr>
              <a:t>Proposed Methodology</a:t>
            </a:r>
            <a:endParaRPr sz="2100" b="1" i="0" u="none" strike="noStrike" cap="none">
              <a:solidFill>
                <a:srgbClr val="000000"/>
              </a:solidFill>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i="0" u="none" strike="noStrike" cap="none">
                <a:solidFill>
                  <a:srgbClr val="000000"/>
                </a:solidFill>
                <a:latin typeface="Times New Roman"/>
                <a:ea typeface="Times New Roman"/>
                <a:cs typeface="Times New Roman"/>
                <a:sym typeface="Times New Roman"/>
              </a:rPr>
              <a:t>5. </a:t>
            </a:r>
            <a:r>
              <a:rPr lang="en-US" sz="2100" b="1">
                <a:latin typeface="Times New Roman"/>
                <a:ea typeface="Times New Roman"/>
                <a:cs typeface="Times New Roman"/>
                <a:sym typeface="Times New Roman"/>
              </a:rPr>
              <a:t>Expected Outcome</a:t>
            </a:r>
            <a:endParaRPr sz="2100" b="1">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a:latin typeface="Times New Roman"/>
                <a:ea typeface="Times New Roman"/>
                <a:cs typeface="Times New Roman"/>
                <a:sym typeface="Times New Roman"/>
              </a:rPr>
              <a:t>6. References</a:t>
            </a:r>
            <a:endParaRPr sz="2100" b="0" i="0" u="none" strike="noStrike" cap="none">
              <a:solidFill>
                <a:schemeClr val="dk1"/>
              </a:solidFill>
              <a:latin typeface="Calibri"/>
              <a:ea typeface="Calibri"/>
              <a:cs typeface="Calibri"/>
              <a:sym typeface="Calibri"/>
            </a:endParaRPr>
          </a:p>
          <a:p>
            <a:pPr marL="0" marR="0" lvl="0" indent="0" algn="l" rtl="0">
              <a:spcBef>
                <a:spcPts val="1000"/>
              </a:spcBef>
              <a:spcAft>
                <a:spcPts val="0"/>
              </a:spcAft>
              <a:buNone/>
            </a:pPr>
            <a:br>
              <a:rPr lang="en-US" sz="1800" b="0" i="0" u="none" strike="noStrike" cap="none">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p:txBody>
      </p:sp>
      <p:pic>
        <p:nvPicPr>
          <p:cNvPr id="111" name="Google Shape;111;p2"/>
          <p:cNvPicPr preferRelativeResize="0"/>
          <p:nvPr/>
        </p:nvPicPr>
        <p:blipFill>
          <a:blip r:embed="rId3">
            <a:alphaModFix/>
          </a:blip>
          <a:stretch>
            <a:fillRect/>
          </a:stretch>
        </p:blipFill>
        <p:spPr>
          <a:xfrm>
            <a:off x="7939250" y="2079272"/>
            <a:ext cx="2588700" cy="258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000000"/>
              </a:buClr>
              <a:buSzPts val="3600"/>
              <a:buFont typeface="Times New Roman"/>
              <a:buNone/>
            </a:pPr>
            <a:r>
              <a:rPr lang="en-US" sz="3600" b="1" i="0" u="sng" cap="small">
                <a:solidFill>
                  <a:srgbClr val="000000"/>
                </a:solidFill>
                <a:latin typeface="Times New Roman"/>
                <a:ea typeface="Times New Roman"/>
                <a:cs typeface="Times New Roman"/>
                <a:sym typeface="Times New Roman"/>
              </a:rPr>
              <a:t>INTRODUCTION</a:t>
            </a:r>
            <a:endParaRPr sz="8000"/>
          </a:p>
        </p:txBody>
      </p:sp>
      <p:sp>
        <p:nvSpPr>
          <p:cNvPr id="117" name="Google Shape;117;p3"/>
          <p:cNvSpPr txBox="1">
            <a:spLocks noGrp="1"/>
          </p:cNvSpPr>
          <p:nvPr>
            <p:ph type="body" idx="1"/>
          </p:nvPr>
        </p:nvSpPr>
        <p:spPr>
          <a:xfrm>
            <a:off x="1066800" y="2267152"/>
            <a:ext cx="10058400" cy="4023360"/>
          </a:xfrm>
          <a:prstGeom prst="rect">
            <a:avLst/>
          </a:prstGeom>
          <a:noFill/>
          <a:ln>
            <a:noFill/>
          </a:ln>
        </p:spPr>
        <p:txBody>
          <a:bodyPr spcFirstLastPara="1" wrap="square" lIns="0" tIns="45700" rIns="0" bIns="45700" anchor="t" anchorCtr="0">
            <a:normAutofit/>
          </a:bodyPr>
          <a:lstStyle/>
          <a:p>
            <a:pPr marL="91440" lvl="0" indent="-127000" algn="l" rtl="0">
              <a:lnSpc>
                <a:spcPct val="90000"/>
              </a:lnSpc>
              <a:spcBef>
                <a:spcPts val="0"/>
              </a:spcBef>
              <a:spcAft>
                <a:spcPts val="0"/>
              </a:spcAft>
              <a:buSzPts val="2000"/>
              <a:buChar char=" "/>
            </a:pPr>
            <a:r>
              <a:rPr lang="en-US" b="0" i="0">
                <a:solidFill>
                  <a:srgbClr val="373A3C"/>
                </a:solidFill>
                <a:latin typeface="Open Sans"/>
                <a:ea typeface="Open Sans"/>
                <a:cs typeface="Open Sans"/>
                <a:sym typeface="Open Sans"/>
              </a:rPr>
              <a:t>The objective is to classify each face based on the emotion shown in the facial expression into one of seven categories. </a:t>
            </a:r>
            <a:r>
              <a:rPr lang="en-US" b="0" i="0">
                <a:solidFill>
                  <a:srgbClr val="24292F"/>
                </a:solidFill>
                <a:latin typeface="Arial"/>
                <a:ea typeface="Arial"/>
                <a:cs typeface="Arial"/>
                <a:sym typeface="Arial"/>
              </a:rPr>
              <a:t>We have used 7 emotions namely - 'Angry'</a:t>
            </a:r>
            <a:r>
              <a:rPr lang="en-US"/>
              <a:t>😠</a:t>
            </a:r>
            <a:r>
              <a:rPr lang="en-US" b="0" i="0">
                <a:solidFill>
                  <a:srgbClr val="24292F"/>
                </a:solidFill>
                <a:latin typeface="Arial"/>
                <a:ea typeface="Arial"/>
                <a:cs typeface="Arial"/>
                <a:sym typeface="Arial"/>
              </a:rPr>
              <a:t>, 'Disgust'</a:t>
            </a:r>
            <a:r>
              <a:rPr lang="en-US"/>
              <a:t>🤢</a:t>
            </a:r>
            <a:r>
              <a:rPr lang="en-US" b="0" i="0">
                <a:solidFill>
                  <a:srgbClr val="24292F"/>
                </a:solidFill>
                <a:latin typeface="Arial"/>
                <a:ea typeface="Arial"/>
                <a:cs typeface="Arial"/>
                <a:sym typeface="Arial"/>
              </a:rPr>
              <a:t>, 'Fear'</a:t>
            </a:r>
            <a:r>
              <a:rPr lang="en-US"/>
              <a:t>😱</a:t>
            </a:r>
            <a:r>
              <a:rPr lang="en-US" b="0" i="0">
                <a:solidFill>
                  <a:srgbClr val="24292F"/>
                </a:solidFill>
                <a:latin typeface="Arial"/>
                <a:ea typeface="Arial"/>
                <a:cs typeface="Arial"/>
                <a:sym typeface="Arial"/>
              </a:rPr>
              <a:t>, 'Happy'</a:t>
            </a:r>
            <a:r>
              <a:rPr lang="en-US"/>
              <a:t>😇</a:t>
            </a:r>
            <a:r>
              <a:rPr lang="en-US" b="0" i="0">
                <a:solidFill>
                  <a:srgbClr val="24292F"/>
                </a:solidFill>
                <a:latin typeface="Arial"/>
                <a:ea typeface="Arial"/>
                <a:cs typeface="Arial"/>
                <a:sym typeface="Arial"/>
              </a:rPr>
              <a:t>, 'Neutral'</a:t>
            </a:r>
            <a:r>
              <a:rPr lang="en-US"/>
              <a:t>😐</a:t>
            </a:r>
            <a:r>
              <a:rPr lang="en-US" b="0" i="0">
                <a:solidFill>
                  <a:srgbClr val="24292F"/>
                </a:solidFill>
                <a:latin typeface="Arial"/>
                <a:ea typeface="Arial"/>
                <a:cs typeface="Arial"/>
                <a:sym typeface="Arial"/>
              </a:rPr>
              <a:t>, 'Sad'</a:t>
            </a:r>
            <a:r>
              <a:rPr lang="en-US"/>
              <a:t>☹️</a:t>
            </a:r>
            <a:r>
              <a:rPr lang="en-US" b="0" i="0">
                <a:solidFill>
                  <a:srgbClr val="24292F"/>
                </a:solidFill>
                <a:latin typeface="Arial"/>
                <a:ea typeface="Arial"/>
                <a:cs typeface="Arial"/>
                <a:sym typeface="Arial"/>
              </a:rPr>
              <a:t>, 'Surprise'</a:t>
            </a:r>
            <a:r>
              <a:rPr lang="en-US"/>
              <a:t>😲</a:t>
            </a:r>
            <a:r>
              <a:rPr lang="en-US" b="0" i="0">
                <a:solidFill>
                  <a:srgbClr val="24292F"/>
                </a:solidFill>
                <a:latin typeface="Arial"/>
                <a:ea typeface="Arial"/>
                <a:cs typeface="Arial"/>
                <a:sym typeface="Arial"/>
              </a:rPr>
              <a:t> to train and test our algorithm using Convolution Neural Networks.</a:t>
            </a:r>
            <a:endParaRPr/>
          </a:p>
          <a:p>
            <a:pPr marL="91440" lvl="0" indent="-127000" algn="l" rtl="0">
              <a:lnSpc>
                <a:spcPct val="90000"/>
              </a:lnSpc>
              <a:spcBef>
                <a:spcPts val="1400"/>
              </a:spcBef>
              <a:spcAft>
                <a:spcPts val="0"/>
              </a:spcAft>
              <a:buSzPts val="2000"/>
              <a:buChar char=" "/>
            </a:pPr>
            <a:r>
              <a:rPr lang="en-US" b="0" i="0">
                <a:solidFill>
                  <a:srgbClr val="373A3C"/>
                </a:solidFill>
                <a:latin typeface="Open Sans"/>
                <a:ea typeface="Open Sans"/>
                <a:cs typeface="Open Sans"/>
                <a:sym typeface="Open Sans"/>
              </a:rPr>
              <a:t>You will use OpenCV to automatically detect faces in images and draw bounding boxes around them. Once you have trained, saved, and exported the CNN, you will directly serve the trained model to a web interface and perform real-time facial expression recognition on video and image data. </a:t>
            </a:r>
            <a:endParaRPr>
              <a:solidFill>
                <a:srgbClr val="24292F"/>
              </a:solidFill>
              <a:latin typeface="Arial"/>
              <a:ea typeface="Arial"/>
              <a:cs typeface="Arial"/>
              <a:sym typeface="Arial"/>
            </a:endParaRPr>
          </a:p>
          <a:p>
            <a:pPr marL="91440" lvl="0" indent="-127000" algn="l" rtl="0">
              <a:lnSpc>
                <a:spcPct val="90000"/>
              </a:lnSpc>
              <a:spcBef>
                <a:spcPts val="1400"/>
              </a:spcBef>
              <a:spcAft>
                <a:spcPts val="0"/>
              </a:spcAft>
              <a:buSzPts val="2000"/>
              <a:buChar char=" "/>
            </a:pPr>
            <a:r>
              <a:rPr lang="en-US" b="0" i="0">
                <a:solidFill>
                  <a:srgbClr val="373A3C"/>
                </a:solidFill>
                <a:latin typeface="Open Sans"/>
                <a:ea typeface="Open Sans"/>
                <a:cs typeface="Open Sans"/>
                <a:sym typeface="Open Sans"/>
              </a:rPr>
              <a:t>For this project, you’ll get instant access to a cloud desktop with Python, Jupyter, and Keras pre-installed.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4"/>
          <p:cNvPicPr preferRelativeResize="0"/>
          <p:nvPr/>
        </p:nvPicPr>
        <p:blipFill rotWithShape="1">
          <a:blip r:embed="rId3">
            <a:alphaModFix/>
          </a:blip>
          <a:srcRect/>
          <a:stretch/>
        </p:blipFill>
        <p:spPr>
          <a:xfrm>
            <a:off x="870227" y="642066"/>
            <a:ext cx="3060368" cy="1721457"/>
          </a:xfrm>
          <a:prstGeom prst="rect">
            <a:avLst/>
          </a:prstGeom>
          <a:noFill/>
          <a:ln>
            <a:noFill/>
          </a:ln>
        </p:spPr>
      </p:pic>
      <p:pic>
        <p:nvPicPr>
          <p:cNvPr id="123" name="Google Shape;123;p4"/>
          <p:cNvPicPr preferRelativeResize="0"/>
          <p:nvPr/>
        </p:nvPicPr>
        <p:blipFill rotWithShape="1">
          <a:blip r:embed="rId4">
            <a:alphaModFix/>
          </a:blip>
          <a:srcRect/>
          <a:stretch/>
        </p:blipFill>
        <p:spPr>
          <a:xfrm>
            <a:off x="4638261" y="642066"/>
            <a:ext cx="3060368" cy="1721457"/>
          </a:xfrm>
          <a:prstGeom prst="rect">
            <a:avLst/>
          </a:prstGeom>
          <a:noFill/>
          <a:ln>
            <a:noFill/>
          </a:ln>
        </p:spPr>
      </p:pic>
      <p:pic>
        <p:nvPicPr>
          <p:cNvPr id="124" name="Google Shape;124;p4"/>
          <p:cNvPicPr preferRelativeResize="0"/>
          <p:nvPr/>
        </p:nvPicPr>
        <p:blipFill rotWithShape="1">
          <a:blip r:embed="rId5">
            <a:alphaModFix/>
          </a:blip>
          <a:srcRect/>
          <a:stretch/>
        </p:blipFill>
        <p:spPr>
          <a:xfrm>
            <a:off x="8406295" y="642066"/>
            <a:ext cx="3060368" cy="1721457"/>
          </a:xfrm>
          <a:prstGeom prst="rect">
            <a:avLst/>
          </a:prstGeom>
          <a:noFill/>
          <a:ln>
            <a:noFill/>
          </a:ln>
        </p:spPr>
      </p:pic>
      <p:pic>
        <p:nvPicPr>
          <p:cNvPr id="125" name="Google Shape;125;p4"/>
          <p:cNvPicPr preferRelativeResize="0"/>
          <p:nvPr/>
        </p:nvPicPr>
        <p:blipFill rotWithShape="1">
          <a:blip r:embed="rId6">
            <a:alphaModFix/>
          </a:blip>
          <a:srcRect/>
          <a:stretch/>
        </p:blipFill>
        <p:spPr>
          <a:xfrm>
            <a:off x="3035632" y="3834510"/>
            <a:ext cx="3060368" cy="1721457"/>
          </a:xfrm>
          <a:prstGeom prst="rect">
            <a:avLst/>
          </a:prstGeom>
          <a:noFill/>
          <a:ln>
            <a:noFill/>
          </a:ln>
        </p:spPr>
      </p:pic>
      <p:pic>
        <p:nvPicPr>
          <p:cNvPr id="126" name="Google Shape;126;p4"/>
          <p:cNvPicPr preferRelativeResize="0"/>
          <p:nvPr/>
        </p:nvPicPr>
        <p:blipFill rotWithShape="1">
          <a:blip r:embed="rId7">
            <a:alphaModFix/>
          </a:blip>
          <a:srcRect/>
          <a:stretch/>
        </p:blipFill>
        <p:spPr>
          <a:xfrm flipH="1">
            <a:off x="365760" y="3834509"/>
            <a:ext cx="3060369" cy="1721458"/>
          </a:xfrm>
          <a:prstGeom prst="rect">
            <a:avLst/>
          </a:prstGeom>
          <a:noFill/>
          <a:ln>
            <a:noFill/>
          </a:ln>
        </p:spPr>
      </p:pic>
      <p:pic>
        <p:nvPicPr>
          <p:cNvPr id="127" name="Google Shape;127;p4"/>
          <p:cNvPicPr preferRelativeResize="0"/>
          <p:nvPr/>
        </p:nvPicPr>
        <p:blipFill rotWithShape="1">
          <a:blip r:embed="rId8">
            <a:alphaModFix/>
          </a:blip>
          <a:srcRect/>
          <a:stretch/>
        </p:blipFill>
        <p:spPr>
          <a:xfrm>
            <a:off x="8556483" y="3825069"/>
            <a:ext cx="3116032" cy="1752768"/>
          </a:xfrm>
          <a:prstGeom prst="rect">
            <a:avLst/>
          </a:prstGeom>
          <a:noFill/>
          <a:ln>
            <a:noFill/>
          </a:ln>
        </p:spPr>
      </p:pic>
      <p:pic>
        <p:nvPicPr>
          <p:cNvPr id="128" name="Google Shape;128;p4"/>
          <p:cNvPicPr preferRelativeResize="0"/>
          <p:nvPr/>
        </p:nvPicPr>
        <p:blipFill rotWithShape="1">
          <a:blip r:embed="rId9">
            <a:alphaModFix/>
          </a:blip>
          <a:srcRect/>
          <a:stretch/>
        </p:blipFill>
        <p:spPr>
          <a:xfrm>
            <a:off x="5864521" y="3834510"/>
            <a:ext cx="3060370" cy="1721458"/>
          </a:xfrm>
          <a:prstGeom prst="rect">
            <a:avLst/>
          </a:prstGeom>
          <a:noFill/>
          <a:ln>
            <a:noFill/>
          </a:ln>
        </p:spPr>
      </p:pic>
      <p:sp>
        <p:nvSpPr>
          <p:cNvPr id="129" name="Google Shape;129;p4"/>
          <p:cNvSpPr txBox="1"/>
          <p:nvPr/>
        </p:nvSpPr>
        <p:spPr>
          <a:xfrm>
            <a:off x="2932288" y="2771113"/>
            <a:ext cx="6672300" cy="655800"/>
          </a:xfrm>
          <a:prstGeom prst="rect">
            <a:avLst/>
          </a:prstGeom>
          <a:noFill/>
          <a:ln>
            <a:noFill/>
          </a:ln>
        </p:spPr>
        <p:txBody>
          <a:bodyPr spcFirstLastPara="1" wrap="square" lIns="91425" tIns="91425" rIns="91425" bIns="91425" anchor="t" anchorCtr="0">
            <a:spAutoFit/>
          </a:bodyPr>
          <a:lstStyle/>
          <a:p>
            <a:pPr marL="0" lvl="0" indent="0" algn="l" rtl="0">
              <a:lnSpc>
                <a:spcPct val="85000"/>
              </a:lnSpc>
              <a:spcBef>
                <a:spcPts val="0"/>
              </a:spcBef>
              <a:spcAft>
                <a:spcPts val="0"/>
              </a:spcAft>
              <a:buNone/>
            </a:pPr>
            <a:r>
              <a:rPr lang="en-US" sz="3600" b="1" u="sng" cap="small">
                <a:solidFill>
                  <a:schemeClr val="dk1"/>
                </a:solidFill>
                <a:latin typeface="Times New Roman"/>
                <a:ea typeface="Times New Roman"/>
                <a:cs typeface="Times New Roman"/>
                <a:sym typeface="Times New Roman"/>
              </a:rPr>
              <a:t>Different emotions dataset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n-US" sz="4400" b="1" u="sng"/>
              <a:t>LITERATURE SURVEY</a:t>
            </a:r>
            <a:endParaRPr sz="4400" b="1" u="sng"/>
          </a:p>
        </p:txBody>
      </p:sp>
      <p:sp>
        <p:nvSpPr>
          <p:cNvPr id="135" name="Google Shape;135;p5"/>
          <p:cNvSpPr txBox="1"/>
          <p:nvPr/>
        </p:nvSpPr>
        <p:spPr>
          <a:xfrm>
            <a:off x="979004" y="2417345"/>
            <a:ext cx="10756127" cy="25853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Emotion Recognition is an important area of work to improve the interaction between human and machine. Complexity of emotion makes the acquisition task more difficult. More recently, inception to the idea of multimodal emotion recognition has increased the accuracy rate of the detection of the machine. Moreover, deep learning technique with neural network extended the success ratio of machine in respect of emotion recognition. Recent works with deep learning technique has been performed with different kinds of input of human behavior such as facial expressions and body gestures. Still many aspects in this area to work on to improve and make a robust system will detect and classify emotions more accurately. In this paper, we tried to explore the relevant significant works, their techniques, and the effectiveness of the methods and the scope of the improvement of the results. </a:t>
            </a:r>
            <a:endParaRPr sz="1800">
              <a:solidFill>
                <a:schemeClr val="dk1"/>
              </a:solidFill>
              <a:latin typeface="Calibri"/>
              <a:ea typeface="Calibri"/>
              <a:cs typeface="Calibri"/>
              <a:sym typeface="Calibri"/>
            </a:endParaRPr>
          </a:p>
        </p:txBody>
      </p:sp>
      <p:pic>
        <p:nvPicPr>
          <p:cNvPr id="136" name="Google Shape;136;p5"/>
          <p:cNvPicPr preferRelativeResize="0"/>
          <p:nvPr/>
        </p:nvPicPr>
        <p:blipFill>
          <a:blip r:embed="rId3">
            <a:alphaModFix/>
          </a:blip>
          <a:stretch>
            <a:fillRect/>
          </a:stretch>
        </p:blipFill>
        <p:spPr>
          <a:xfrm>
            <a:off x="7764775" y="286593"/>
            <a:ext cx="3390900" cy="13430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n-US" sz="4400" b="1" u="sng"/>
              <a:t>RESEARCH GAPS</a:t>
            </a:r>
            <a:endParaRPr sz="4400" b="1" u="sng"/>
          </a:p>
        </p:txBody>
      </p:sp>
      <p:sp>
        <p:nvSpPr>
          <p:cNvPr id="142" name="Google Shape;142;p6"/>
          <p:cNvSpPr txBox="1"/>
          <p:nvPr/>
        </p:nvSpPr>
        <p:spPr>
          <a:xfrm>
            <a:off x="1097280" y="2763238"/>
            <a:ext cx="10058401" cy="36933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a:solidFill>
                  <a:srgbClr val="111111"/>
                </a:solidFill>
                <a:latin typeface="Roboto"/>
                <a:ea typeface="Roboto"/>
                <a:cs typeface="Roboto"/>
                <a:sym typeface="Roboto"/>
              </a:rPr>
              <a:t>Deep learning usually requires big data, with respect to both volume and variety. However, most remote sensing applications only have limited training data, of which a small subset is labeled.</a:t>
            </a:r>
            <a:endParaRPr/>
          </a:p>
          <a:p>
            <a:pPr marL="0" marR="0" lvl="0" indent="0" algn="l" rtl="0">
              <a:spcBef>
                <a:spcPts val="0"/>
              </a:spcBef>
              <a:spcAft>
                <a:spcPts val="0"/>
              </a:spcAft>
              <a:buNone/>
            </a:pPr>
            <a:endParaRPr sz="1800">
              <a:solidFill>
                <a:srgbClr val="111111"/>
              </a:solidFill>
              <a:latin typeface="Roboto"/>
              <a:ea typeface="Roboto"/>
              <a:cs typeface="Roboto"/>
              <a:sym typeface="Roboto"/>
            </a:endParaRPr>
          </a:p>
          <a:p>
            <a:pPr marL="0" marR="0" lvl="0" indent="0" algn="l" rtl="0">
              <a:spcBef>
                <a:spcPts val="0"/>
              </a:spcBef>
              <a:spcAft>
                <a:spcPts val="0"/>
              </a:spcAft>
              <a:buNone/>
            </a:pPr>
            <a:r>
              <a:rPr lang="en-US" sz="1800" b="0" i="0">
                <a:solidFill>
                  <a:srgbClr val="222222"/>
                </a:solidFill>
                <a:latin typeface="Georgia"/>
                <a:ea typeface="Georgia"/>
                <a:cs typeface="Georgia"/>
                <a:sym typeface="Georgia"/>
              </a:rPr>
              <a:t>Having analyzed both the current state of machine learning education as well as the skills needed to create important applied machine learning systems, we now comment on the gap between the two sides. Based on what classes cover and what applications require,  it is clear that students are not taught enough about how to properly manage the data they are working with.</a:t>
            </a:r>
            <a:endParaRPr sz="1800" b="0" i="0">
              <a:solidFill>
                <a:srgbClr val="111111"/>
              </a:solidFill>
              <a:latin typeface="Roboto"/>
              <a:ea typeface="Roboto"/>
              <a:cs typeface="Roboto"/>
              <a:sym typeface="Roboto"/>
            </a:endParaRPr>
          </a:p>
          <a:p>
            <a:pPr marL="0" marR="0" lvl="0" indent="0" algn="l" rtl="0">
              <a:spcBef>
                <a:spcPts val="0"/>
              </a:spcBef>
              <a:spcAft>
                <a:spcPts val="0"/>
              </a:spcAft>
              <a:buNone/>
            </a:pPr>
            <a:endParaRPr sz="1800" b="0" i="0">
              <a:solidFill>
                <a:srgbClr val="111111"/>
              </a:solidFill>
              <a:latin typeface="Roboto"/>
              <a:ea typeface="Roboto"/>
              <a:cs typeface="Roboto"/>
              <a:sym typeface="Roboto"/>
            </a:endParaRPr>
          </a:p>
          <a:p>
            <a:pPr marL="0" marR="0" lvl="0" indent="0" algn="l" rtl="0">
              <a:spcBef>
                <a:spcPts val="0"/>
              </a:spcBef>
              <a:spcAft>
                <a:spcPts val="0"/>
              </a:spcAft>
              <a:buNone/>
            </a:pPr>
            <a:endParaRPr sz="1800">
              <a:solidFill>
                <a:srgbClr val="111111"/>
              </a:solidFill>
              <a:latin typeface="Roboto"/>
              <a:ea typeface="Roboto"/>
              <a:cs typeface="Roboto"/>
              <a:sym typeface="Roboto"/>
            </a:endParaRPr>
          </a:p>
          <a:p>
            <a:pPr marL="0" marR="0" lvl="0" indent="0" algn="l" rtl="0">
              <a:spcBef>
                <a:spcPts val="0"/>
              </a:spcBef>
              <a:spcAft>
                <a:spcPts val="0"/>
              </a:spcAft>
              <a:buNone/>
            </a:pPr>
            <a:endParaRPr sz="1800">
              <a:solidFill>
                <a:srgbClr val="111111"/>
              </a:solidFill>
              <a:latin typeface="Roboto"/>
              <a:ea typeface="Roboto"/>
              <a:cs typeface="Roboto"/>
              <a:sym typeface="Roboto"/>
            </a:endParaRPr>
          </a:p>
          <a:p>
            <a:pPr marL="0" marR="0" lvl="0" indent="0" algn="l" rtl="0">
              <a:spcBef>
                <a:spcPts val="0"/>
              </a:spcBef>
              <a:spcAft>
                <a:spcPts val="0"/>
              </a:spcAft>
              <a:buNone/>
            </a:pPr>
            <a:endParaRPr sz="1800">
              <a:solidFill>
                <a:srgbClr val="111111"/>
              </a:solidFill>
              <a:latin typeface="Roboto"/>
              <a:ea typeface="Roboto"/>
              <a:cs typeface="Roboto"/>
              <a:sym typeface="Roboto"/>
            </a:endParaRPr>
          </a:p>
          <a:p>
            <a:pPr marL="0" marR="0" lvl="0" indent="0" algn="l" rtl="0">
              <a:spcBef>
                <a:spcPts val="0"/>
              </a:spcBef>
              <a:spcAft>
                <a:spcPts val="0"/>
              </a:spcAft>
              <a:buNone/>
            </a:pPr>
            <a:endParaRPr sz="1800">
              <a:solidFill>
                <a:srgbClr val="111111"/>
              </a:solidFill>
              <a:latin typeface="Roboto"/>
              <a:ea typeface="Roboto"/>
              <a:cs typeface="Roboto"/>
              <a:sym typeface="Roboto"/>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43" name="Google Shape;143;p6"/>
          <p:cNvPicPr preferRelativeResize="0"/>
          <p:nvPr/>
        </p:nvPicPr>
        <p:blipFill>
          <a:blip r:embed="rId3">
            <a:alphaModFix/>
          </a:blip>
          <a:stretch>
            <a:fillRect/>
          </a:stretch>
        </p:blipFill>
        <p:spPr>
          <a:xfrm>
            <a:off x="8382000" y="322513"/>
            <a:ext cx="2405076" cy="1378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7"/>
          <p:cNvSpPr txBox="1">
            <a:spLocks noGrp="1"/>
          </p:cNvSpPr>
          <p:nvPr>
            <p:ph type="title"/>
          </p:nvPr>
        </p:nvSpPr>
        <p:spPr>
          <a:xfrm>
            <a:off x="1208598" y="-63255"/>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800"/>
              <a:buFont typeface="Calibri"/>
              <a:buNone/>
            </a:pPr>
            <a:r>
              <a:rPr lang="en-US" b="1" u="sng"/>
              <a:t>TIMELINE</a:t>
            </a:r>
            <a:endParaRPr b="1" u="sng"/>
          </a:p>
        </p:txBody>
      </p:sp>
      <p:pic>
        <p:nvPicPr>
          <p:cNvPr id="149" name="Google Shape;149;p7"/>
          <p:cNvPicPr preferRelativeResize="0"/>
          <p:nvPr/>
        </p:nvPicPr>
        <p:blipFill rotWithShape="1">
          <a:blip r:embed="rId3">
            <a:alphaModFix/>
          </a:blip>
          <a:srcRect l="169" t="23161" r="2235" b="11400"/>
          <a:stretch/>
        </p:blipFill>
        <p:spPr>
          <a:xfrm>
            <a:off x="834887" y="1387502"/>
            <a:ext cx="10320794" cy="4541940"/>
          </a:xfrm>
          <a:prstGeom prst="rect">
            <a:avLst/>
          </a:prstGeom>
          <a:noFill/>
          <a:ln>
            <a:noFill/>
          </a:ln>
        </p:spPr>
      </p:pic>
      <p:pic>
        <p:nvPicPr>
          <p:cNvPr id="150" name="Google Shape;150;p7"/>
          <p:cNvPicPr preferRelativeResize="0"/>
          <p:nvPr/>
        </p:nvPicPr>
        <p:blipFill>
          <a:blip r:embed="rId4">
            <a:alphaModFix/>
          </a:blip>
          <a:stretch>
            <a:fillRect/>
          </a:stretch>
        </p:blipFill>
        <p:spPr>
          <a:xfrm>
            <a:off x="9610725" y="171475"/>
            <a:ext cx="1343025" cy="1343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8"/>
          <p:cNvPicPr preferRelativeResize="0"/>
          <p:nvPr/>
        </p:nvPicPr>
        <p:blipFill rotWithShape="1">
          <a:blip r:embed="rId3">
            <a:alphaModFix/>
          </a:blip>
          <a:srcRect/>
          <a:stretch/>
        </p:blipFill>
        <p:spPr>
          <a:xfrm>
            <a:off x="3737000" y="1586950"/>
            <a:ext cx="7804077" cy="4638651"/>
          </a:xfrm>
          <a:prstGeom prst="rect">
            <a:avLst/>
          </a:prstGeom>
          <a:noFill/>
          <a:ln>
            <a:noFill/>
          </a:ln>
        </p:spPr>
      </p:pic>
      <p:sp>
        <p:nvSpPr>
          <p:cNvPr id="156" name="Google Shape;156;p8"/>
          <p:cNvSpPr txBox="1"/>
          <p:nvPr/>
        </p:nvSpPr>
        <p:spPr>
          <a:xfrm>
            <a:off x="1028700" y="614350"/>
            <a:ext cx="85866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b="1" u="sng">
                <a:latin typeface="Calibri"/>
                <a:ea typeface="Calibri"/>
                <a:cs typeface="Calibri"/>
                <a:sym typeface="Calibri"/>
              </a:rPr>
              <a:t>EXPECTED OUTCOME</a:t>
            </a:r>
            <a:endParaRPr sz="4400" b="1" u="sng">
              <a:latin typeface="Calibri"/>
              <a:ea typeface="Calibri"/>
              <a:cs typeface="Calibri"/>
              <a:sym typeface="Calibri"/>
            </a:endParaRPr>
          </a:p>
        </p:txBody>
      </p:sp>
      <p:pic>
        <p:nvPicPr>
          <p:cNvPr id="157" name="Google Shape;157;p8"/>
          <p:cNvPicPr preferRelativeResize="0"/>
          <p:nvPr/>
        </p:nvPicPr>
        <p:blipFill rotWithShape="1">
          <a:blip r:embed="rId4">
            <a:alphaModFix/>
          </a:blip>
          <a:srcRect l="1305" t="8697" r="41423" b="21215"/>
          <a:stretch/>
        </p:blipFill>
        <p:spPr>
          <a:xfrm>
            <a:off x="357175" y="2843228"/>
            <a:ext cx="3126799" cy="23518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e8fcab9c40_0_20"/>
          <p:cNvSpPr txBox="1">
            <a:spLocks noGrp="1"/>
          </p:cNvSpPr>
          <p:nvPr>
            <p:ph type="title"/>
          </p:nvPr>
        </p:nvSpPr>
        <p:spPr>
          <a:xfrm>
            <a:off x="1097280" y="286603"/>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endParaRPr/>
          </a:p>
        </p:txBody>
      </p:sp>
      <p:pic>
        <p:nvPicPr>
          <p:cNvPr id="163" name="Google Shape;163;ge8fcab9c40_0_20"/>
          <p:cNvPicPr preferRelativeResize="0"/>
          <p:nvPr/>
        </p:nvPicPr>
        <p:blipFill>
          <a:blip r:embed="rId3">
            <a:alphaModFix/>
          </a:blip>
          <a:stretch>
            <a:fillRect/>
          </a:stretch>
        </p:blipFill>
        <p:spPr>
          <a:xfrm>
            <a:off x="172242" y="286603"/>
            <a:ext cx="11908475" cy="5611176"/>
          </a:xfrm>
          <a:prstGeom prst="rect">
            <a:avLst/>
          </a:prstGeom>
          <a:noFill/>
          <a:ln>
            <a:noFill/>
          </a:ln>
        </p:spPr>
      </p:pic>
      <p:pic>
        <p:nvPicPr>
          <p:cNvPr id="164" name="Google Shape;164;ge8fcab9c40_0_20"/>
          <p:cNvPicPr preferRelativeResize="0"/>
          <p:nvPr/>
        </p:nvPicPr>
        <p:blipFill rotWithShape="1">
          <a:blip r:embed="rId4">
            <a:alphaModFix/>
          </a:blip>
          <a:srcRect l="15449" r="7992"/>
          <a:stretch/>
        </p:blipFill>
        <p:spPr>
          <a:xfrm>
            <a:off x="1728800" y="4157650"/>
            <a:ext cx="1517739" cy="1127638"/>
          </a:xfrm>
          <a:prstGeom prst="rect">
            <a:avLst/>
          </a:prstGeom>
          <a:noFill/>
          <a:ln>
            <a:noFill/>
          </a:ln>
        </p:spPr>
      </p:pic>
      <p:pic>
        <p:nvPicPr>
          <p:cNvPr id="165" name="Google Shape;165;ge8fcab9c40_0_20"/>
          <p:cNvPicPr preferRelativeResize="0"/>
          <p:nvPr/>
        </p:nvPicPr>
        <p:blipFill rotWithShape="1">
          <a:blip r:embed="rId4">
            <a:alphaModFix/>
          </a:blip>
          <a:srcRect l="41283" t="17758" r="33505" b="19643"/>
          <a:stretch/>
        </p:blipFill>
        <p:spPr>
          <a:xfrm>
            <a:off x="4614875" y="4207662"/>
            <a:ext cx="771526" cy="1077626"/>
          </a:xfrm>
          <a:prstGeom prst="rect">
            <a:avLst/>
          </a:prstGeom>
          <a:noFill/>
          <a:ln>
            <a:noFill/>
          </a:ln>
        </p:spPr>
      </p:pic>
      <p:sp>
        <p:nvSpPr>
          <p:cNvPr id="166" name="Google Shape;166;ge8fcab9c40_0_20"/>
          <p:cNvSpPr txBox="1"/>
          <p:nvPr/>
        </p:nvSpPr>
        <p:spPr>
          <a:xfrm>
            <a:off x="-1971675" y="142875"/>
            <a:ext cx="822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Calibri"/>
              <a:ea typeface="Calibri"/>
              <a:cs typeface="Calibri"/>
              <a:sym typeface="Calibri"/>
            </a:endParaRPr>
          </a:p>
        </p:txBody>
      </p:sp>
      <p:pic>
        <p:nvPicPr>
          <p:cNvPr id="167" name="Google Shape;167;ge8fcab9c40_0_20"/>
          <p:cNvPicPr preferRelativeResize="0"/>
          <p:nvPr/>
        </p:nvPicPr>
        <p:blipFill rotWithShape="1">
          <a:blip r:embed="rId3">
            <a:alphaModFix/>
          </a:blip>
          <a:srcRect l="23565" t="5267" r="54239" b="72122"/>
          <a:stretch/>
        </p:blipFill>
        <p:spPr>
          <a:xfrm>
            <a:off x="514350" y="2010575"/>
            <a:ext cx="1400177" cy="838351"/>
          </a:xfrm>
          <a:prstGeom prst="rect">
            <a:avLst/>
          </a:prstGeom>
          <a:noFill/>
          <a:ln>
            <a:noFill/>
          </a:ln>
        </p:spPr>
      </p:pic>
      <p:pic>
        <p:nvPicPr>
          <p:cNvPr id="168" name="Google Shape;168;ge8fcab9c40_0_20"/>
          <p:cNvPicPr preferRelativeResize="0"/>
          <p:nvPr/>
        </p:nvPicPr>
        <p:blipFill rotWithShape="1">
          <a:blip r:embed="rId3">
            <a:alphaModFix/>
          </a:blip>
          <a:srcRect l="23565" t="5267" r="54239" b="72122"/>
          <a:stretch/>
        </p:blipFill>
        <p:spPr>
          <a:xfrm>
            <a:off x="1914527" y="849733"/>
            <a:ext cx="1400177" cy="220975"/>
          </a:xfrm>
          <a:prstGeom prst="rect">
            <a:avLst/>
          </a:prstGeom>
          <a:noFill/>
          <a:ln>
            <a:noFill/>
          </a:ln>
        </p:spPr>
      </p:pic>
      <p:pic>
        <p:nvPicPr>
          <p:cNvPr id="169" name="Google Shape;169;ge8fcab9c40_0_20"/>
          <p:cNvPicPr preferRelativeResize="0"/>
          <p:nvPr/>
        </p:nvPicPr>
        <p:blipFill rotWithShape="1">
          <a:blip r:embed="rId5">
            <a:alphaModFix/>
          </a:blip>
          <a:srcRect l="39607" t="13455" r="34142" b="9168"/>
          <a:stretch/>
        </p:blipFill>
        <p:spPr>
          <a:xfrm>
            <a:off x="5445190" y="1034611"/>
            <a:ext cx="494216" cy="738130"/>
          </a:xfrm>
          <a:prstGeom prst="rect">
            <a:avLst/>
          </a:prstGeom>
          <a:noFill/>
          <a:ln>
            <a:noFill/>
          </a:ln>
        </p:spPr>
      </p:pic>
    </p:spTree>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479</Words>
  <Application>Microsoft Office PowerPoint</Application>
  <PresentationFormat>Widescreen</PresentationFormat>
  <Paragraphs>40</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Roboto</vt:lpstr>
      <vt:lpstr>Calibri</vt:lpstr>
      <vt:lpstr>Arial</vt:lpstr>
      <vt:lpstr>Georgia</vt:lpstr>
      <vt:lpstr>Times New Roman</vt:lpstr>
      <vt:lpstr>Open Sans</vt:lpstr>
      <vt:lpstr>Retrospect</vt:lpstr>
      <vt:lpstr>EMOTION DETECTION USING CNN</vt:lpstr>
      <vt:lpstr>TABLE OF CONTENTS  </vt:lpstr>
      <vt:lpstr>INTRODUCTION</vt:lpstr>
      <vt:lpstr>PowerPoint Presentation</vt:lpstr>
      <vt:lpstr>LITERATURE SURVEY</vt:lpstr>
      <vt:lpstr>RESEARCH GAPS</vt:lpstr>
      <vt:lpstr>TIMELINE</vt:lpstr>
      <vt:lpstr>PowerPoint Presentation</vt:lpstr>
      <vt:lpstr>PowerPoint Presentation</vt:lpstr>
      <vt:lpstr>PowerPoint Presentation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 DETECTION USING CNN</dc:title>
  <dc:creator>mayank chaudhary</dc:creator>
  <cp:lastModifiedBy>mayank chaudhary</cp:lastModifiedBy>
  <cp:revision>1</cp:revision>
  <dcterms:created xsi:type="dcterms:W3CDTF">2021-08-27T15:32:29Z</dcterms:created>
  <dcterms:modified xsi:type="dcterms:W3CDTF">2021-08-28T05:21:24Z</dcterms:modified>
</cp:coreProperties>
</file>